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4BDADF-43A4-4765-B549-F01545B3678C}" type="datetimeFigureOut">
              <a:rPr lang="ar-IQ" smtClean="0"/>
              <a:t>28/06/1438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7F6271-29F2-4073-9AC6-0D8595D43CA5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Boiling and Condensation</a:t>
            </a:r>
            <a:endParaRPr lang="en-US" dirty="0" smtClean="0"/>
          </a:p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ar-IQ" dirty="0"/>
          </a:p>
        </p:txBody>
      </p:sp>
      <p:pic>
        <p:nvPicPr>
          <p:cNvPr id="5122" name="Picture 2" descr="C:\Users\8780\Desktop\condensation_275x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69" y="3485277"/>
            <a:ext cx="3354471" cy="26080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8780\Desktop\CZ-Boiling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3269"/>
            <a:ext cx="3096344" cy="2621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9814"/>
            <a:ext cx="55245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35696" y="3912883"/>
                <a:ext cx="5472608" cy="967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𝑎𝑣𝑔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943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. 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𝑓𝑔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𝑠𝑎𝑡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     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912883"/>
                <a:ext cx="5472608" cy="9677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3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9107" y="196748"/>
            <a:ext cx="8962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Film Condensation on Inclined Plates, Vertical Tubes, Horizontal Tubes and Horizontal Tube Banks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3" y="781523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Inclined plates: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7542" y="1150855"/>
                <a:ext cx="5688633" cy="1238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inclined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943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. 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 .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𝑓𝑔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𝑠𝑎𝑡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/>
                        </a:rPr>
                        <m:t>         </m:t>
                      </m:r>
                      <m:r>
                        <a:rPr lang="en-US" i="1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2" y="1150855"/>
                <a:ext cx="5688633" cy="12384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618355"/>
            <a:ext cx="2304257" cy="2275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06629" y="2708920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rtl="0">
              <a:buFont typeface="Arial" pitchFamily="34" charset="0"/>
              <a:buChar char="•"/>
            </a:pPr>
            <a:r>
              <a:rPr lang="en-US" dirty="0"/>
              <a:t>Vertical tubes: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34" y="3284984"/>
            <a:ext cx="2280998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3568" y="3284984"/>
                <a:ext cx="507395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dirty="0"/>
                  <a:t>Eq. 8 for laminar condensation on vertical plates can also be used</a:t>
                </a:r>
              </a:p>
              <a:p>
                <a:pPr algn="just" rtl="0"/>
                <a:r>
                  <a:rPr lang="en-US" dirty="0"/>
                  <a:t>the outer or inner surface of a vertical tube</a:t>
                </a:r>
              </a:p>
              <a:p>
                <a:pPr algn="just" rtl="0"/>
                <a:r>
                  <a:rPr lang="en-US" dirty="0"/>
                  <a:t>. if D &gt;&gt;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5073956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962" t="-2538" r="-1082" b="-710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59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36" y="268079"/>
                <a:ext cx="8280920" cy="124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 rtl="0">
                  <a:buFont typeface="Arial" pitchFamily="34" charset="0"/>
                  <a:buChar char="•"/>
                </a:pPr>
                <a:r>
                  <a:rPr lang="en-US" dirty="0"/>
                  <a:t>Horizontal tube-laminar film condensation:</a:t>
                </a:r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horiz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729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. 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𝑓𝑔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𝑠𝑎𝑡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8079"/>
                <a:ext cx="8280920" cy="1244764"/>
              </a:xfrm>
              <a:prstGeom prst="rect">
                <a:avLst/>
              </a:prstGeom>
              <a:blipFill rotWithShape="1">
                <a:blip r:embed="rId2"/>
                <a:stretch>
                  <a:fillRect l="-515" t="-245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9552" y="1988840"/>
                <a:ext cx="7344816" cy="124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 rtl="0">
                  <a:buFont typeface="Arial" pitchFamily="34" charset="0"/>
                  <a:buChar char="•"/>
                </a:pPr>
                <a:r>
                  <a:rPr lang="en-US" dirty="0" smtClean="0"/>
                  <a:t>horizontal </a:t>
                </a:r>
                <a:r>
                  <a:rPr lang="en-US" dirty="0"/>
                  <a:t>tubes on a matrix containing N tubes</a:t>
                </a:r>
                <a:endParaRPr lang="en-US" dirty="0" smtClean="0"/>
              </a:p>
              <a:p>
                <a:pPr lvl="0"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horiz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729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. 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𝑓𝑔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𝑠𝑎𝑡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88840"/>
                <a:ext cx="7344816" cy="1244764"/>
              </a:xfrm>
              <a:prstGeom prst="rect">
                <a:avLst/>
              </a:prstGeom>
              <a:blipFill rotWithShape="1">
                <a:blip r:embed="rId3"/>
                <a:stretch>
                  <a:fillRect l="-581" t="-245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1080120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973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4114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264974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6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24744"/>
            <a:ext cx="4857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8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4" y="260648"/>
            <a:ext cx="4260506" cy="59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5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1827"/>
            <a:ext cx="7920880" cy="539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46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b="1" dirty="0" smtClean="0"/>
              <a:t>Introduction</a:t>
            </a:r>
          </a:p>
          <a:p>
            <a:pPr algn="just" rtl="0"/>
            <a:endParaRPr lang="en-US" sz="1600" dirty="0"/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1600" dirty="0" smtClean="0"/>
              <a:t>There </a:t>
            </a:r>
            <a:r>
              <a:rPr lang="en-US" sz="1600" dirty="0"/>
              <a:t>are many important practical cases which involve heat transfer with a change of phase of the fluid, </a:t>
            </a:r>
            <a:endParaRPr lang="en-US" sz="1600" dirty="0" smtClean="0"/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1600" dirty="0" smtClean="0"/>
              <a:t>e.g</a:t>
            </a:r>
            <a:r>
              <a:rPr lang="en-US" sz="1600" dirty="0"/>
              <a:t>. boiling where the liquid changes to vapour and condensation where the vapour condenses into a </a:t>
            </a:r>
            <a:r>
              <a:rPr lang="en-US" sz="1600" dirty="0" smtClean="0"/>
              <a:t>liquid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1600" dirty="0" smtClean="0"/>
              <a:t>Boiling </a:t>
            </a:r>
            <a:r>
              <a:rPr lang="en-US" sz="1600" dirty="0"/>
              <a:t>and condensation are classified under convection since there is motion of the fluid during heat transfer in these processes.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523" y="230502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b="1" dirty="0"/>
              <a:t> Some of the applications of boiling and condensation are</a:t>
            </a:r>
            <a:r>
              <a:rPr lang="en-US" sz="1600" b="1" dirty="0" smtClean="0"/>
              <a:t>:</a:t>
            </a:r>
          </a:p>
          <a:p>
            <a:pPr algn="just" rtl="0"/>
            <a:endParaRPr lang="en-US" sz="1600" dirty="0"/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600" dirty="0"/>
              <a:t>Evaporators and condensers of a </a:t>
            </a:r>
            <a:r>
              <a:rPr lang="en-US" sz="1600" dirty="0" smtClean="0"/>
              <a:t>refrigerating </a:t>
            </a:r>
            <a:r>
              <a:rPr lang="en-US" sz="1600" dirty="0"/>
              <a:t>system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600" dirty="0"/>
              <a:t>Boilers and condensers of a steam power plant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600" dirty="0"/>
              <a:t>Reboilers and condensers of distillation columns of cryogenic and petrochemical plants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600" dirty="0"/>
              <a:t>Cooling of nuclear reactors and rocket </a:t>
            </a:r>
            <a:r>
              <a:rPr lang="en-US" sz="1600" dirty="0" smtClean="0"/>
              <a:t>motors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51520" y="4221088"/>
            <a:ext cx="8519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b="1" dirty="0"/>
              <a:t>Unique features of boiling and condensation are:</a:t>
            </a:r>
            <a:endParaRPr lang="en-US" sz="1600" dirty="0"/>
          </a:p>
          <a:p>
            <a:pPr lvl="0" algn="just" rtl="0"/>
            <a:endParaRPr lang="en-US" sz="1600" dirty="0" smtClean="0"/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600" dirty="0" smtClean="0"/>
              <a:t>heat </a:t>
            </a:r>
            <a:r>
              <a:rPr lang="en-US" sz="1600" dirty="0"/>
              <a:t>transfer, practically at a constant temperature, because of change of phase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600" dirty="0" smtClean="0"/>
              <a:t>high </a:t>
            </a:r>
            <a:r>
              <a:rPr lang="en-US" sz="1600" dirty="0"/>
              <a:t>heat transfer rates with small temperature difference.</a:t>
            </a:r>
          </a:p>
        </p:txBody>
      </p:sp>
    </p:spTree>
    <p:extLst>
      <p:ext uri="{BB962C8B-B14F-4D97-AF65-F5344CB8AC3E}">
        <p14:creationId xmlns:p14="http://schemas.microsoft.com/office/powerpoint/2010/main" val="17552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="1" dirty="0"/>
              <a:t>CONDENSATION HEAT </a:t>
            </a:r>
            <a:r>
              <a:rPr lang="en-US" b="1" dirty="0" smtClean="0"/>
              <a:t>TRANSFER</a:t>
            </a:r>
          </a:p>
          <a:p>
            <a:pPr algn="just" rtl="0"/>
            <a:endParaRPr lang="en-US" dirty="0"/>
          </a:p>
          <a:p>
            <a:pPr algn="just" rtl="0"/>
            <a:r>
              <a:rPr lang="en-US" dirty="0"/>
              <a:t>Whenever a saturated vapour at a temperature T</a:t>
            </a:r>
            <a:r>
              <a:rPr lang="en-US" baseline="-25000" dirty="0"/>
              <a:t>sat</a:t>
            </a:r>
            <a:r>
              <a:rPr lang="en-US" dirty="0"/>
              <a:t> is brought in contact with a surface maintained at temperature T</a:t>
            </a:r>
            <a:r>
              <a:rPr lang="en-US" baseline="-25000" dirty="0"/>
              <a:t>s</a:t>
            </a:r>
            <a:r>
              <a:rPr lang="en-US" dirty="0"/>
              <a:t> such that T</a:t>
            </a:r>
            <a:r>
              <a:rPr lang="en-US" baseline="-25000" dirty="0"/>
              <a:t>s</a:t>
            </a:r>
            <a:r>
              <a:rPr lang="en-US" dirty="0"/>
              <a:t> is less than T</a:t>
            </a:r>
            <a:r>
              <a:rPr lang="en-US" baseline="-25000" dirty="0"/>
              <a:t>sat</a:t>
            </a:r>
            <a:r>
              <a:rPr lang="en-US" dirty="0"/>
              <a:t> vapours condense on the surface.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14600"/>
            <a:ext cx="4765441" cy="3297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09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632" y="18864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="1" dirty="0" smtClean="0"/>
              <a:t>Film </a:t>
            </a:r>
            <a:r>
              <a:rPr lang="en-US" b="1" dirty="0"/>
              <a:t>Condensation and Flow Regimes </a:t>
            </a:r>
          </a:p>
          <a:p>
            <a:pPr algn="just" rtl="0"/>
            <a:endParaRPr lang="en-US" dirty="0"/>
          </a:p>
          <a:p>
            <a:pPr algn="just" rtl="0"/>
            <a:r>
              <a:rPr lang="en-US" dirty="0" smtClean="0"/>
              <a:t>Thickness </a:t>
            </a:r>
            <a:r>
              <a:rPr lang="en-US" dirty="0"/>
              <a:t>of the </a:t>
            </a:r>
            <a:r>
              <a:rPr lang="en-US" dirty="0" smtClean="0"/>
              <a:t>film </a:t>
            </a:r>
            <a:r>
              <a:rPr lang="en-US" dirty="0"/>
              <a:t>is zero at the top of the plate </a:t>
            </a:r>
            <a:r>
              <a:rPr lang="en-US" dirty="0" smtClean="0"/>
              <a:t>and </a:t>
            </a:r>
            <a:r>
              <a:rPr lang="en-US" dirty="0"/>
              <a:t>increases as we travel down the plate </a:t>
            </a:r>
            <a:r>
              <a:rPr lang="en-US" dirty="0" smtClean="0"/>
              <a:t>due </a:t>
            </a:r>
            <a:r>
              <a:rPr lang="en-US" dirty="0"/>
              <a:t>to additional condensation of vapour. </a:t>
            </a:r>
          </a:p>
          <a:p>
            <a:pPr algn="just" rtl="0"/>
            <a:r>
              <a:rPr lang="en-US" dirty="0"/>
              <a:t>Initially, the liquid film flow is laminar; after some distance it will become wavy and later, it may even turn turbulent. These different flow regimes are identified according to a 'film Reynolds number', defined as follows: 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41116" y="2219965"/>
                <a:ext cx="4572000" cy="1321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.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. 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</m:t>
                          </m:r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 .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16" y="2219965"/>
                <a:ext cx="4572000" cy="13219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38" y="3573016"/>
            <a:ext cx="5475605" cy="2732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15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36" y="404664"/>
                <a:ext cx="8496944" cy="3053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dirty="0"/>
                  <a:t>sub-cooling of the liquid can be taken into account by replacing h</a:t>
                </a:r>
                <a:r>
                  <a:rPr lang="en-US" baseline="-25000" dirty="0"/>
                  <a:t>fg</a:t>
                </a:r>
                <a:r>
                  <a:rPr lang="en-US" dirty="0"/>
                  <a:t> by a 'modified latent heat of vaporisation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𝑓𝑔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dirty="0"/>
                  <a:t> defined as</a:t>
                </a:r>
                <a:r>
                  <a:rPr lang="en-US" dirty="0" smtClean="0"/>
                  <a:t>:</a:t>
                </a:r>
                <a:endParaRPr lang="en-US" i="1" dirty="0" smtClean="0"/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𝑓𝑔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𝑓𝑔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68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𝑝𝐿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𝑠𝑎𝑡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algn="just" rtl="0"/>
                <a:r>
                  <a:rPr lang="en-US" dirty="0"/>
                  <a:t>Similarly, if a superheated vapour at a temperature,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v</a:t>
                </a:r>
                <a:r>
                  <a:rPr lang="en-US" dirty="0"/>
                  <a:t>, enters a condenser and condenses, the superheated vapour has to be cooled to T</a:t>
                </a:r>
                <a:r>
                  <a:rPr lang="en-US" baseline="-25000" dirty="0"/>
                  <a:t>sat</a:t>
                </a:r>
                <a:r>
                  <a:rPr lang="en-US" dirty="0"/>
                  <a:t> first, and then condensed at T</a:t>
                </a:r>
                <a:r>
                  <a:rPr lang="en-US" baseline="-25000" dirty="0"/>
                  <a:t>sat</a:t>
                </a:r>
                <a:r>
                  <a:rPr lang="en-US" dirty="0"/>
                  <a:t> and then sub-cooled to some temperature between T</a:t>
                </a:r>
                <a:r>
                  <a:rPr lang="en-US" baseline="-25000" dirty="0"/>
                  <a:t>s</a:t>
                </a:r>
                <a:r>
                  <a:rPr lang="en-US" dirty="0"/>
                  <a:t> and T</a:t>
                </a:r>
                <a:r>
                  <a:rPr lang="en-US" baseline="-25000" dirty="0"/>
                  <a:t>sat</a:t>
                </a:r>
                <a:r>
                  <a:rPr lang="en-US" dirty="0"/>
                  <a:t> Then, modified latent heat of vaporisation is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𝑓𝑔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𝑓𝑔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68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𝑝𝐿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𝑝𝑉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𝑠𝑎𝑡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just" rtl="0"/>
                <a:r>
                  <a:rPr lang="en-US" dirty="0"/>
                  <a:t>Then, rate of heat transfer in condensation becomes</a:t>
                </a:r>
                <a:r>
                  <a:rPr lang="en-US" dirty="0" smtClean="0"/>
                  <a:t>:</a:t>
                </a:r>
                <a:endParaRPr lang="en-US" i="1" dirty="0" smtClean="0"/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𝑐𝑜𝑛𝑑𝑒𝑛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𝑓𝑔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4664"/>
                <a:ext cx="8496944" cy="3053400"/>
              </a:xfrm>
              <a:prstGeom prst="rect">
                <a:avLst/>
              </a:prstGeom>
              <a:blipFill rotWithShape="1">
                <a:blip r:embed="rId2"/>
                <a:stretch>
                  <a:fillRect l="-646" t="-998" r="-574" b="-39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312368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6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b="1" dirty="0"/>
              <a:t>Nusselt's Theory for Laminar Film Condensation on Vertical </a:t>
            </a:r>
            <a:r>
              <a:rPr lang="en-US" sz="1600" b="1" dirty="0" smtClean="0"/>
              <a:t>Plates</a:t>
            </a:r>
          </a:p>
          <a:p>
            <a:pPr algn="just" rtl="0"/>
            <a:endParaRPr lang="en-US" sz="1600" dirty="0"/>
          </a:p>
          <a:p>
            <a:pPr algn="just" rtl="0"/>
            <a:r>
              <a:rPr lang="en-US" sz="1600" dirty="0" smtClean="0"/>
              <a:t>Nusselt </a:t>
            </a:r>
            <a:r>
              <a:rPr lang="en-US" sz="1600" dirty="0"/>
              <a:t>made the following simplifying assumptions in his analysis: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600" dirty="0"/>
              <a:t>Flow of liquid film is laminar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600" dirty="0"/>
              <a:t>Heat flow is mainly by conduction through the liquid film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600" dirty="0"/>
              <a:t>Temperature is T</a:t>
            </a:r>
            <a:r>
              <a:rPr lang="en-US" sz="1600" baseline="-25000" dirty="0"/>
              <a:t>s</a:t>
            </a:r>
            <a:r>
              <a:rPr lang="en-US" sz="1600" dirty="0"/>
              <a:t> at the liquid-plate interface and T</a:t>
            </a:r>
            <a:r>
              <a:rPr lang="en-US" sz="1600" baseline="-25000" dirty="0"/>
              <a:t>sat</a:t>
            </a:r>
            <a:r>
              <a:rPr lang="en-US" sz="1600" dirty="0"/>
              <a:t> at the liquid-vapour interface and the temperature gradient between them is linear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600" dirty="0"/>
              <a:t>Velocity of vapour is low, i.e. there is no viscous shear force at the liquid-vapour interface</a:t>
            </a:r>
          </a:p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600" dirty="0"/>
              <a:t>Properties of the liquid are constant.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72" y="2815192"/>
            <a:ext cx="5466331" cy="3494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71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17" y="332657"/>
            <a:ext cx="641985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9"/>
            <a:ext cx="5153025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7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27199"/>
            <a:ext cx="6768752" cy="59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501"/>
          <a:stretch/>
        </p:blipFill>
        <p:spPr bwMode="auto">
          <a:xfrm>
            <a:off x="1081087" y="188640"/>
            <a:ext cx="6981825" cy="621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9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180</TotalTime>
  <Words>897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Heat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Transfer</dc:title>
  <dc:creator>DR.Ahmed Saker</dc:creator>
  <cp:lastModifiedBy>DR.Ahmed Saker</cp:lastModifiedBy>
  <cp:revision>11</cp:revision>
  <dcterms:created xsi:type="dcterms:W3CDTF">2016-04-03T19:01:27Z</dcterms:created>
  <dcterms:modified xsi:type="dcterms:W3CDTF">2017-03-26T06:29:04Z</dcterms:modified>
</cp:coreProperties>
</file>